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74" r:id="rId3"/>
    <p:sldId id="275" r:id="rId4"/>
    <p:sldId id="277" r:id="rId5"/>
    <p:sldId id="278" r:id="rId6"/>
    <p:sldId id="289" r:id="rId7"/>
    <p:sldId id="279" r:id="rId8"/>
    <p:sldId id="280" r:id="rId9"/>
    <p:sldId id="281" r:id="rId10"/>
    <p:sldId id="282" r:id="rId11"/>
    <p:sldId id="283" r:id="rId12"/>
    <p:sldId id="284" r:id="rId13"/>
    <p:sldId id="285" r:id="rId14"/>
    <p:sldId id="287" r:id="rId15"/>
    <p:sldId id="286" r:id="rId16"/>
    <p:sldId id="288" r:id="rId17"/>
    <p:sldId id="290" r:id="rId18"/>
    <p:sldId id="291" r:id="rId19"/>
    <p:sldId id="273"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5" autoAdjust="0"/>
    <p:restoredTop sz="94660"/>
  </p:normalViewPr>
  <p:slideViewPr>
    <p:cSldViewPr>
      <p:cViewPr>
        <p:scale>
          <a:sx n="108" d="100"/>
          <a:sy n="108" d="100"/>
        </p:scale>
        <p:origin x="-78" y="-1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44C151-66D0-4B68-856C-D58924664C90}" type="datetimeFigureOut">
              <a:rPr lang="zh-CN" altLang="en-US" smtClean="0"/>
              <a:t>2015/2/2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A840B3-11F8-457E-B8B8-BB1B904D359E}" type="slidenum">
              <a:rPr lang="zh-CN" altLang="en-US" smtClean="0"/>
              <a:t>‹#›</a:t>
            </a:fld>
            <a:endParaRPr lang="zh-CN" altLang="en-US"/>
          </a:p>
        </p:txBody>
      </p:sp>
    </p:spTree>
    <p:extLst>
      <p:ext uri="{BB962C8B-B14F-4D97-AF65-F5344CB8AC3E}">
        <p14:creationId xmlns:p14="http://schemas.microsoft.com/office/powerpoint/2010/main" val="2036407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A840B3-11F8-457E-B8B8-BB1B904D359E}" type="slidenum">
              <a:rPr lang="zh-CN" altLang="en-US" smtClean="0"/>
              <a:t>6</a:t>
            </a:fld>
            <a:endParaRPr lang="zh-CN" altLang="en-US"/>
          </a:p>
        </p:txBody>
      </p:sp>
    </p:spTree>
    <p:extLst>
      <p:ext uri="{BB962C8B-B14F-4D97-AF65-F5344CB8AC3E}">
        <p14:creationId xmlns:p14="http://schemas.microsoft.com/office/powerpoint/2010/main" val="3920696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6A8523D-AB94-4D68-AD69-8F0A2FBCB1E8}" type="datetimeFigureOut">
              <a:rPr lang="en-US" smtClean="0"/>
              <a:pPr/>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39E3D-5EB4-42A8-9C45-23C8D837ACF0}" type="slidenum">
              <a:rPr lang="en-US" smtClean="0"/>
              <a:pPr/>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A8523D-AB94-4D68-AD69-8F0A2FBCB1E8}" type="datetimeFigureOut">
              <a:rPr lang="en-US" smtClean="0"/>
              <a:pPr/>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A8523D-AB94-4D68-AD69-8F0A2FBCB1E8}" type="datetimeFigureOut">
              <a:rPr lang="en-US" smtClean="0"/>
              <a:pPr/>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A8523D-AB94-4D68-AD69-8F0A2FBCB1E8}" type="datetimeFigureOut">
              <a:rPr lang="en-US" smtClean="0"/>
              <a:pPr/>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A8523D-AB94-4D68-AD69-8F0A2FBCB1E8}" type="datetimeFigureOut">
              <a:rPr lang="en-US" smtClean="0"/>
              <a:pPr/>
              <a:t>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B39E3D-5EB4-42A8-9C45-23C8D837ACF0}" type="slidenum">
              <a:rPr lang="en-US" smtClean="0"/>
              <a:pPr/>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A8523D-AB94-4D68-AD69-8F0A2FBCB1E8}" type="datetimeFigureOut">
              <a:rPr lang="en-US" smtClean="0"/>
              <a:pPr/>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A8523D-AB94-4D68-AD69-8F0A2FBCB1E8}" type="datetimeFigureOut">
              <a:rPr lang="en-US" smtClean="0"/>
              <a:pPr/>
              <a:t>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B39E3D-5EB4-42A8-9C45-23C8D837ACF0}" type="slidenum">
              <a:rPr lang="en-US" smtClean="0"/>
              <a:pPr/>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A8523D-AB94-4D68-AD69-8F0A2FBCB1E8}" type="datetimeFigureOut">
              <a:rPr lang="en-US" smtClean="0"/>
              <a:pPr/>
              <a:t>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A8523D-AB94-4D68-AD69-8F0A2FBCB1E8}" type="datetimeFigureOut">
              <a:rPr lang="en-US" smtClean="0"/>
              <a:pPr/>
              <a:t>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A8523D-AB94-4D68-AD69-8F0A2FBCB1E8}" type="datetimeFigureOut">
              <a:rPr lang="en-US" smtClean="0"/>
              <a:pPr/>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39E3D-5EB4-42A8-9C45-23C8D837ACF0}" type="slidenum">
              <a:rPr lang="en-US" smtClean="0"/>
              <a:pPr/>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A8523D-AB94-4D68-AD69-8F0A2FBCB1E8}" type="datetimeFigureOut">
              <a:rPr lang="en-US" smtClean="0"/>
              <a:pPr/>
              <a:t>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B39E3D-5EB4-42A8-9C45-23C8D837ACF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A6A8523D-AB94-4D68-AD69-8F0A2FBCB1E8}" type="datetimeFigureOut">
              <a:rPr lang="en-US" smtClean="0"/>
              <a:pPr/>
              <a:t>2/2/2015</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19B39E3D-5EB4-42A8-9C45-23C8D837ACF0}" type="slidenum">
              <a:rPr lang="en-US" smtClean="0"/>
              <a:pPr/>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6979" y="3276600"/>
            <a:ext cx="7543800" cy="2286000"/>
          </a:xfrm>
        </p:spPr>
        <p:txBody>
          <a:bodyPr/>
          <a:lstStyle/>
          <a:p>
            <a:r>
              <a:rPr lang="en-US" sz="6000" dirty="0" smtClean="0"/>
              <a:t>How Poor Countries Can Catch Up: Flying Geese and Leading Dragons</a:t>
            </a:r>
            <a:endParaRPr lang="en-US" sz="6000" dirty="0"/>
          </a:p>
        </p:txBody>
      </p:sp>
      <p:sp>
        <p:nvSpPr>
          <p:cNvPr id="3" name="Subtitle 2"/>
          <p:cNvSpPr>
            <a:spLocks noGrp="1"/>
          </p:cNvSpPr>
          <p:nvPr>
            <p:ph type="subTitle" idx="1"/>
          </p:nvPr>
        </p:nvSpPr>
        <p:spPr>
          <a:xfrm>
            <a:off x="762000" y="5562600"/>
            <a:ext cx="6858000" cy="533400"/>
          </a:xfrm>
        </p:spPr>
        <p:txBody>
          <a:bodyPr/>
          <a:lstStyle/>
          <a:p>
            <a:pPr algn="ctr"/>
            <a:r>
              <a:rPr lang="en-US" dirty="0" smtClean="0"/>
              <a:t>Justin </a:t>
            </a:r>
            <a:r>
              <a:rPr lang="en-US" dirty="0" err="1" smtClean="0"/>
              <a:t>Yifu</a:t>
            </a:r>
            <a:r>
              <a:rPr lang="en-US" dirty="0" smtClean="0"/>
              <a:t>, Lin</a:t>
            </a:r>
            <a:endParaRPr lang="en-US" dirty="0"/>
          </a:p>
        </p:txBody>
      </p:sp>
    </p:spTree>
    <p:extLst>
      <p:ext uri="{BB962C8B-B14F-4D97-AF65-F5344CB8AC3E}">
        <p14:creationId xmlns:p14="http://schemas.microsoft.com/office/powerpoint/2010/main" val="3742315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46976" y="1066800"/>
            <a:ext cx="9057752" cy="4114800"/>
          </a:xfrm>
          <a:prstGeom prst="rect">
            <a:avLst/>
          </a:prstGeom>
        </p:spPr>
      </p:pic>
    </p:spTree>
    <p:extLst>
      <p:ext uri="{BB962C8B-B14F-4D97-AF65-F5344CB8AC3E}">
        <p14:creationId xmlns:p14="http://schemas.microsoft.com/office/powerpoint/2010/main" val="38248723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603707" y="-30707"/>
            <a:ext cx="5860385" cy="6888707"/>
          </a:xfrm>
          <a:prstGeom prst="rect">
            <a:avLst/>
          </a:prstGeom>
        </p:spPr>
      </p:pic>
    </p:spTree>
    <p:extLst>
      <p:ext uri="{BB962C8B-B14F-4D97-AF65-F5344CB8AC3E}">
        <p14:creationId xmlns:p14="http://schemas.microsoft.com/office/powerpoint/2010/main" val="3519709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328596" y="124640"/>
            <a:ext cx="6486807" cy="6608720"/>
          </a:xfrm>
          <a:prstGeom prst="rect">
            <a:avLst/>
          </a:prstGeom>
        </p:spPr>
      </p:pic>
    </p:spTree>
    <p:extLst>
      <p:ext uri="{BB962C8B-B14F-4D97-AF65-F5344CB8AC3E}">
        <p14:creationId xmlns:p14="http://schemas.microsoft.com/office/powerpoint/2010/main" val="467031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33210" y="152400"/>
            <a:ext cx="6791590" cy="6466488"/>
          </a:xfrm>
          <a:prstGeom prst="rect">
            <a:avLst/>
          </a:prstGeom>
        </p:spPr>
      </p:pic>
    </p:spTree>
    <p:extLst>
      <p:ext uri="{BB962C8B-B14F-4D97-AF65-F5344CB8AC3E}">
        <p14:creationId xmlns:p14="http://schemas.microsoft.com/office/powerpoint/2010/main" val="105434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How to upgrade “Structure”? Some history</a:t>
            </a:r>
            <a:endParaRPr lang="zh-CN" altLang="en-US" dirty="0"/>
          </a:p>
        </p:txBody>
      </p:sp>
      <p:sp>
        <p:nvSpPr>
          <p:cNvPr id="3" name="内容占位符 2"/>
          <p:cNvSpPr>
            <a:spLocks noGrp="1"/>
          </p:cNvSpPr>
          <p:nvPr>
            <p:ph idx="1"/>
          </p:nvPr>
        </p:nvSpPr>
        <p:spPr/>
        <p:txBody>
          <a:bodyPr/>
          <a:lstStyle/>
          <a:p>
            <a:r>
              <a:rPr lang="en-US" altLang="zh-CN" dirty="0" smtClean="0"/>
              <a:t>Import Substitution Strategy (China in 1950s and South American Countries even earlier): comparative-advantage-defying. High costs make the industry not competitive in the open economy.</a:t>
            </a:r>
          </a:p>
          <a:p>
            <a:r>
              <a:rPr lang="en-US" altLang="zh-CN" dirty="0" smtClean="0"/>
              <a:t>Washington Consensus (free market approach): ignore market failure (results are controversial)</a:t>
            </a:r>
            <a:endParaRPr lang="zh-CN" altLang="en-US" dirty="0"/>
          </a:p>
        </p:txBody>
      </p:sp>
    </p:spTree>
    <p:extLst>
      <p:ext uri="{BB962C8B-B14F-4D97-AF65-F5344CB8AC3E}">
        <p14:creationId xmlns:p14="http://schemas.microsoft.com/office/powerpoint/2010/main" val="1514915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Examples of import substitution strategy</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959893"/>
            <a:ext cx="9249580" cy="3581400"/>
          </a:xfrm>
          <a:prstGeom prst="rect">
            <a:avLst/>
          </a:prstGeom>
        </p:spPr>
      </p:pic>
    </p:spTree>
    <p:extLst>
      <p:ext uri="{BB962C8B-B14F-4D97-AF65-F5344CB8AC3E}">
        <p14:creationId xmlns:p14="http://schemas.microsoft.com/office/powerpoint/2010/main" val="34239850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Market or Government?</a:t>
            </a:r>
            <a:endParaRPr lang="zh-CN" altLang="en-US" dirty="0"/>
          </a:p>
        </p:txBody>
      </p:sp>
      <p:sp>
        <p:nvSpPr>
          <p:cNvPr id="3" name="内容占位符 2"/>
          <p:cNvSpPr>
            <a:spLocks noGrp="1"/>
          </p:cNvSpPr>
          <p:nvPr>
            <p:ph idx="1"/>
          </p:nvPr>
        </p:nvSpPr>
        <p:spPr/>
        <p:txBody>
          <a:bodyPr/>
          <a:lstStyle/>
          <a:p>
            <a:r>
              <a:rPr lang="en-US" altLang="zh-CN" dirty="0" smtClean="0"/>
              <a:t>The underlying logic of past view is “the private sector is better at identifying new industry”.</a:t>
            </a:r>
          </a:p>
          <a:p>
            <a:r>
              <a:rPr lang="en-US" altLang="zh-CN" dirty="0" smtClean="0"/>
              <a:t>“First-mover problem” in developing countries</a:t>
            </a:r>
          </a:p>
          <a:p>
            <a:r>
              <a:rPr lang="en-US" altLang="zh-CN" dirty="0" smtClean="0"/>
              <a:t>Government’s role of disseminating information, building market, selecting the prioritized industry, and giving incentives to first comers.</a:t>
            </a:r>
          </a:p>
          <a:p>
            <a:endParaRPr lang="zh-CN" altLang="en-US" dirty="0"/>
          </a:p>
        </p:txBody>
      </p:sp>
    </p:spTree>
    <p:extLst>
      <p:ext uri="{BB962C8B-B14F-4D97-AF65-F5344CB8AC3E}">
        <p14:creationId xmlns:p14="http://schemas.microsoft.com/office/powerpoint/2010/main" val="4259113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From flying geese to leading dragon</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3992" y="44355"/>
            <a:ext cx="8659816" cy="4545842"/>
          </a:xfrm>
          <a:prstGeom prst="rect">
            <a:avLst/>
          </a:prstGeom>
        </p:spPr>
      </p:pic>
    </p:spTree>
    <p:extLst>
      <p:ext uri="{BB962C8B-B14F-4D97-AF65-F5344CB8AC3E}">
        <p14:creationId xmlns:p14="http://schemas.microsoft.com/office/powerpoint/2010/main" val="2878783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Leading dragon</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76200" y="1295400"/>
            <a:ext cx="9220200" cy="2707278"/>
          </a:xfrm>
          <a:prstGeom prst="rect">
            <a:avLst/>
          </a:prstGeom>
        </p:spPr>
      </p:pic>
    </p:spTree>
    <p:extLst>
      <p:ext uri="{BB962C8B-B14F-4D97-AF65-F5344CB8AC3E}">
        <p14:creationId xmlns:p14="http://schemas.microsoft.com/office/powerpoint/2010/main" val="38366289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End</a:t>
            </a:r>
            <a:endParaRPr lang="zh-CN" altLang="en-US" dirty="0"/>
          </a:p>
        </p:txBody>
      </p:sp>
      <p:sp>
        <p:nvSpPr>
          <p:cNvPr id="3" name="内容占位符 2"/>
          <p:cNvSpPr>
            <a:spLocks noGrp="1"/>
          </p:cNvSpPr>
          <p:nvPr>
            <p:ph idx="1"/>
          </p:nvPr>
        </p:nvSpPr>
        <p:spPr/>
        <p:txBody>
          <a:bodyPr>
            <a:normAutofit/>
          </a:bodyPr>
          <a:lstStyle/>
          <a:p>
            <a:r>
              <a:rPr lang="en-US" altLang="zh-CN" sz="4000" dirty="0" smtClean="0"/>
              <a:t>Q &amp;A</a:t>
            </a:r>
            <a:endParaRPr lang="zh-CN" altLang="en-US" sz="4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The mystery of the great divergence</a:t>
            </a:r>
            <a:endParaRPr lang="zh-CN" altLang="en-US" dirty="0"/>
          </a:p>
        </p:txBody>
      </p:sp>
      <p:sp>
        <p:nvSpPr>
          <p:cNvPr id="3" name="内容占位符 2"/>
          <p:cNvSpPr>
            <a:spLocks noGrp="1"/>
          </p:cNvSpPr>
          <p:nvPr>
            <p:ph idx="1"/>
          </p:nvPr>
        </p:nvSpPr>
        <p:spPr/>
        <p:txBody>
          <a:bodyPr/>
          <a:lstStyle/>
          <a:p>
            <a:r>
              <a:rPr lang="en-US" altLang="zh-CN" dirty="0" smtClean="0"/>
              <a:t>The indication of neo-classic development model: developing countries will catch up (steady state)</a:t>
            </a:r>
          </a:p>
          <a:p>
            <a:r>
              <a:rPr lang="en-US" altLang="zh-CN" dirty="0" smtClean="0"/>
              <a:t>However, the truth is between 1950 and 2008 only 28 economies reduced their per capita income gap with the United States </a:t>
            </a:r>
          </a:p>
          <a:p>
            <a:r>
              <a:rPr lang="en-US" altLang="zh-CN" dirty="0" smtClean="0"/>
              <a:t>What really explains economic development?</a:t>
            </a:r>
            <a:endParaRPr lang="zh-CN" altLang="en-US" dirty="0"/>
          </a:p>
        </p:txBody>
      </p:sp>
    </p:spTree>
    <p:extLst>
      <p:ext uri="{BB962C8B-B14F-4D97-AF65-F5344CB8AC3E}">
        <p14:creationId xmlns:p14="http://schemas.microsoft.com/office/powerpoint/2010/main" val="3466870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533400" y="-286973"/>
            <a:ext cx="7848600" cy="7359322"/>
          </a:xfrm>
          <a:prstGeom prst="rect">
            <a:avLst/>
          </a:prstGeom>
        </p:spPr>
      </p:pic>
    </p:spTree>
    <p:extLst>
      <p:ext uri="{BB962C8B-B14F-4D97-AF65-F5344CB8AC3E}">
        <p14:creationId xmlns:p14="http://schemas.microsoft.com/office/powerpoint/2010/main" val="1082952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Structural upgrade</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“Economic development is a process of continuing industrial and technological upgrading in which any country, regardless of its level of development, can succeed if it develops industries consistent with its comparative advantage, as determined by its endowment structure.”</a:t>
            </a:r>
          </a:p>
          <a:p>
            <a:r>
              <a:rPr lang="en-US" altLang="zh-CN" dirty="0" smtClean="0"/>
              <a:t>“The secret to a winning performance is for developing countries to exploit the latecomer advantage by building up industries that are growing dynamically in more advanced countries with endowment structure similar to theirs.”</a:t>
            </a:r>
            <a:endParaRPr lang="zh-CN" altLang="en-US" dirty="0"/>
          </a:p>
        </p:txBody>
      </p:sp>
    </p:spTree>
    <p:extLst>
      <p:ext uri="{BB962C8B-B14F-4D97-AF65-F5344CB8AC3E}">
        <p14:creationId xmlns:p14="http://schemas.microsoft.com/office/powerpoint/2010/main" val="6889338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4688" y="0"/>
            <a:ext cx="8698423" cy="6347330"/>
          </a:xfrm>
          <a:prstGeom prst="rect">
            <a:avLst/>
          </a:prstGeom>
        </p:spPr>
      </p:pic>
    </p:spTree>
    <p:extLst>
      <p:ext uri="{BB962C8B-B14F-4D97-AF65-F5344CB8AC3E}">
        <p14:creationId xmlns:p14="http://schemas.microsoft.com/office/powerpoint/2010/main" val="3325940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00076" y="533400"/>
            <a:ext cx="8467648" cy="5638800"/>
          </a:xfrm>
          <a:prstGeom prst="rect">
            <a:avLst/>
          </a:prstGeom>
        </p:spPr>
      </p:pic>
    </p:spTree>
    <p:extLst>
      <p:ext uri="{BB962C8B-B14F-4D97-AF65-F5344CB8AC3E}">
        <p14:creationId xmlns:p14="http://schemas.microsoft.com/office/powerpoint/2010/main" val="1652162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Flying Geese in the late 20</a:t>
            </a:r>
            <a:r>
              <a:rPr lang="en-US" altLang="zh-CN" baseline="30000" dirty="0" smtClean="0"/>
              <a:t>th</a:t>
            </a:r>
            <a:r>
              <a:rPr lang="en-US" altLang="zh-CN" dirty="0" smtClean="0"/>
              <a:t> century</a:t>
            </a:r>
            <a:endParaRPr lang="zh-CN" altLang="en-US" dirty="0"/>
          </a:p>
        </p:txBody>
      </p:sp>
      <p:sp>
        <p:nvSpPr>
          <p:cNvPr id="3" name="内容占位符 2"/>
          <p:cNvSpPr>
            <a:spLocks noGrp="1"/>
          </p:cNvSpPr>
          <p:nvPr>
            <p:ph idx="1"/>
          </p:nvPr>
        </p:nvSpPr>
        <p:spPr/>
        <p:txBody>
          <a:bodyPr/>
          <a:lstStyle/>
          <a:p>
            <a:r>
              <a:rPr lang="en-US" altLang="zh-CN" dirty="0" smtClean="0"/>
              <a:t>An International perspective</a:t>
            </a:r>
          </a:p>
          <a:p>
            <a:r>
              <a:rPr lang="en-US" altLang="zh-CN" dirty="0" smtClean="0"/>
              <a:t>Efficient Sequence of development</a:t>
            </a:r>
            <a:endParaRPr lang="zh-CN" altLang="en-US" dirty="0"/>
          </a:p>
        </p:txBody>
      </p:sp>
    </p:spTree>
    <p:extLst>
      <p:ext uri="{BB962C8B-B14F-4D97-AF65-F5344CB8AC3E}">
        <p14:creationId xmlns:p14="http://schemas.microsoft.com/office/powerpoint/2010/main" val="4149050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33400" y="-190567"/>
            <a:ext cx="8194686" cy="7083824"/>
          </a:xfrm>
          <a:prstGeom prst="rect">
            <a:avLst/>
          </a:prstGeom>
        </p:spPr>
      </p:pic>
    </p:spTree>
    <p:extLst>
      <p:ext uri="{BB962C8B-B14F-4D97-AF65-F5344CB8AC3E}">
        <p14:creationId xmlns:p14="http://schemas.microsoft.com/office/powerpoint/2010/main" val="1394341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33789" y="-76200"/>
            <a:ext cx="9535378" cy="6934200"/>
          </a:xfrm>
          <a:prstGeom prst="rect">
            <a:avLst/>
          </a:prstGeom>
        </p:spPr>
      </p:pic>
    </p:spTree>
    <p:extLst>
      <p:ext uri="{BB962C8B-B14F-4D97-AF65-F5344CB8AC3E}">
        <p14:creationId xmlns:p14="http://schemas.microsoft.com/office/powerpoint/2010/main" val="17391749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629</TotalTime>
  <Words>279</Words>
  <Application>Microsoft Office PowerPoint</Application>
  <PresentationFormat>On-screen Show (4:3)</PresentationFormat>
  <Paragraphs>25</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NewsPrint</vt:lpstr>
      <vt:lpstr>How Poor Countries Can Catch Up: Flying Geese and Leading Dragons</vt:lpstr>
      <vt:lpstr>The mystery of the great divergence</vt:lpstr>
      <vt:lpstr>PowerPoint Presentation</vt:lpstr>
      <vt:lpstr>Structural upgrade</vt:lpstr>
      <vt:lpstr>PowerPoint Presentation</vt:lpstr>
      <vt:lpstr>PowerPoint Presentation</vt:lpstr>
      <vt:lpstr>Flying Geese in the late 20th century</vt:lpstr>
      <vt:lpstr>PowerPoint Presentation</vt:lpstr>
      <vt:lpstr>PowerPoint Presentation</vt:lpstr>
      <vt:lpstr>PowerPoint Presentation</vt:lpstr>
      <vt:lpstr>PowerPoint Presentation</vt:lpstr>
      <vt:lpstr>PowerPoint Presentation</vt:lpstr>
      <vt:lpstr>PowerPoint Presentation</vt:lpstr>
      <vt:lpstr>How to upgrade “Structure”? Some history</vt:lpstr>
      <vt:lpstr>Examples of import substitution strategy</vt:lpstr>
      <vt:lpstr>Market or Government?</vt:lpstr>
      <vt:lpstr>From flying geese to leading dragon</vt:lpstr>
      <vt:lpstr>Leading dragon</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Writing</dc:title>
  <dc:creator>lenovo</dc:creator>
  <cp:lastModifiedBy>Jeffrey Nugent</cp:lastModifiedBy>
  <cp:revision>38</cp:revision>
  <dcterms:created xsi:type="dcterms:W3CDTF">2012-09-08T06:46:12Z</dcterms:created>
  <dcterms:modified xsi:type="dcterms:W3CDTF">2015-02-02T13:53:51Z</dcterms:modified>
</cp:coreProperties>
</file>